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57" r:id="rId3"/>
    <p:sldId id="303" r:id="rId4"/>
    <p:sldId id="258" r:id="rId5"/>
    <p:sldId id="259" r:id="rId6"/>
    <p:sldId id="260" r:id="rId7"/>
    <p:sldId id="300" r:id="rId8"/>
    <p:sldId id="261" r:id="rId9"/>
    <p:sldId id="262" r:id="rId10"/>
    <p:sldId id="30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02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11" r:id="rId35"/>
    <p:sldId id="286" r:id="rId36"/>
    <p:sldId id="308" r:id="rId37"/>
    <p:sldId id="307" r:id="rId38"/>
    <p:sldId id="288" r:id="rId39"/>
    <p:sldId id="289" r:id="rId40"/>
    <p:sldId id="290" r:id="rId41"/>
    <p:sldId id="309" r:id="rId42"/>
    <p:sldId id="298" r:id="rId43"/>
    <p:sldId id="299" r:id="rId44"/>
    <p:sldId id="304" r:id="rId45"/>
    <p:sldId id="314" r:id="rId46"/>
    <p:sldId id="313" r:id="rId4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EF5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EE549-286F-4E5E-A49D-D72E09F2F090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5774-A048-47B7-BA3D-62ACF42FE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7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9AA52-E7AF-45CE-8B93-892851A0B086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0C4ED-C2B2-4FAC-9551-9A61E8AF3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84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B1BB9-4B25-4666-AA15-285C61B6C4E1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ED2E3-1123-4FD9-A44A-B642C0A18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95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C717-4487-44F7-B79F-0B346C1BB7F3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2FD9-35C6-4D6D-9696-98A9D2173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785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14B6-A896-417F-A049-E56D7CBDC9FC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4DF3-8EAF-45F3-9D34-D7AA2CF7F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01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4BB7-571F-4357-A194-E718DF08531B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91DE-6CD2-4BCC-B82A-7BB6EF25E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51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E321-10B9-4954-9745-DA723AC3EBD4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37F44-CA61-4403-8EA1-B8C09294C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05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188B-8DDC-4024-A8E7-C79626FC8C71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7425-7D11-44F4-A286-035D8A3A9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96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601EA-ADD7-414F-9124-DE2F71822154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B075-52D3-40CF-899F-336A20A27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43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889E-20EF-4882-AE25-085BDD98A106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28BED-C68F-493D-A236-5E444BF97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75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8017-EB82-4B7A-85C5-C07B62255055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8D6E-E915-4C66-B272-C56F1F206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29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7544874-C3C7-40D8-88EE-26BED2CB8E25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4A9D8A-3CD9-41BB-8832-B904D604B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opOZ13IybU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Чувашский государственный университет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Раритетная лаборатория физики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raritet.chuvsu.ru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5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гидромеханики и аэромеханики.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Лекцию подготовил</a:t>
            </a:r>
            <a:r>
              <a:rPr lang="ru-RU" altLang="ru-RU" sz="3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общей физики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Сорокин Геннадий Михайлович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755650" y="1484313"/>
            <a:ext cx="7704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268760"/>
            <a:ext cx="1728192" cy="148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781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548680"/>
            <a:ext cx="5328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Закон Архимеда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317500"/>
            <a:ext cx="82089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Такое же давление на глубине       в соответствии с законом Паскаля жидкость оказывает и на боковые стенки сосуда. Давление столба жидкости     называют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гидростатическим давлением.</a:t>
            </a:r>
            <a:endParaRPr lang="ru-RU" sz="16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0"/>
          <p:cNvGraphicFramePr>
            <a:graphicFrameLocks noChangeAspect="1"/>
          </p:cNvGraphicFramePr>
          <p:nvPr/>
        </p:nvGraphicFramePr>
        <p:xfrm>
          <a:off x="4714875" y="357188"/>
          <a:ext cx="266700" cy="323850"/>
        </p:xfrm>
        <a:graphic>
          <a:graphicData uri="http://schemas.openxmlformats.org/presentationml/2006/ole">
            <p:oleObj spid="_x0000_s11314" name="Equation" r:id="rId3" imgW="266584" imgH="330057" progId="">
              <p:embed/>
            </p:oleObj>
          </a:graphicData>
        </a:graphic>
      </p:graphicFrame>
      <p:graphicFrame>
        <p:nvGraphicFramePr>
          <p:cNvPr id="6" name="Object 31"/>
          <p:cNvGraphicFramePr>
            <a:graphicFrameLocks noChangeAspect="1"/>
          </p:cNvGraphicFramePr>
          <p:nvPr/>
        </p:nvGraphicFramePr>
        <p:xfrm>
          <a:off x="2357438" y="1500188"/>
          <a:ext cx="1343025" cy="400050"/>
        </p:xfrm>
        <a:graphic>
          <a:graphicData uri="http://schemas.openxmlformats.org/presentationml/2006/ole">
            <p:oleObj spid="_x0000_s11315" name="Equation" r:id="rId4" imgW="1345616" imgH="406224" progId="">
              <p:embed/>
            </p:oleObj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1188" y="2044700"/>
            <a:ext cx="8208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Если жидкость находится в цилиндре под поршнем то, действуя на поршень некоторой внешней силой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можно создавать в жидкости дополнительное давление </a:t>
            </a:r>
            <a:endParaRPr lang="ru-RU" sz="16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32"/>
          <p:cNvGraphicFramePr>
            <a:graphicFrameLocks noChangeAspect="1"/>
          </p:cNvGraphicFramePr>
          <p:nvPr/>
        </p:nvGraphicFramePr>
        <p:xfrm>
          <a:off x="7143750" y="2500313"/>
          <a:ext cx="304800" cy="390525"/>
        </p:xfrm>
        <a:graphic>
          <a:graphicData uri="http://schemas.openxmlformats.org/presentationml/2006/ole">
            <p:oleObj spid="_x0000_s11316" name="Equation" r:id="rId5" imgW="304536" imgH="393359" progId="">
              <p:embed/>
            </p:oleObj>
          </a:graphicData>
        </a:graphic>
      </p:graphicFrame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698875"/>
            <a:ext cx="42481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11188" y="5084763"/>
            <a:ext cx="3673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где </a:t>
            </a:r>
            <a:r>
              <a:rPr lang="ru-RU" sz="2400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площадь поршня.</a:t>
            </a:r>
          </a:p>
        </p:txBody>
      </p:sp>
      <p:graphicFrame>
        <p:nvGraphicFramePr>
          <p:cNvPr id="3093" name="Object 33"/>
          <p:cNvGraphicFramePr>
            <a:graphicFrameLocks noChangeAspect="1"/>
          </p:cNvGraphicFramePr>
          <p:nvPr/>
        </p:nvGraphicFramePr>
        <p:xfrm>
          <a:off x="1692275" y="4076700"/>
          <a:ext cx="1295400" cy="838200"/>
        </p:xfrm>
        <a:graphic>
          <a:graphicData uri="http://schemas.openxmlformats.org/presentationml/2006/ole">
            <p:oleObj spid="_x0000_s11317" name="Equation" r:id="rId7" imgW="1295400" imgH="838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71500" y="642938"/>
            <a:ext cx="8208963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Таким образом,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полное давление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жидкости на глубине </a:t>
            </a:r>
            <a:r>
              <a:rPr lang="ru-RU" sz="2400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можно записать в виде: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Если поршень убрать, то давление на поверхность жидкости будет равно атмосферному давлению: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Из-за разности давлений в жидкости на разных уровнях возникает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выталкивающая или архимедова сила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graphicFrame>
        <p:nvGraphicFramePr>
          <p:cNvPr id="4" name="Object 30"/>
          <p:cNvGraphicFramePr>
            <a:graphicFrameLocks noChangeAspect="1"/>
          </p:cNvGraphicFramePr>
          <p:nvPr/>
        </p:nvGraphicFramePr>
        <p:xfrm>
          <a:off x="8286750" y="714375"/>
          <a:ext cx="266700" cy="323850"/>
        </p:xfrm>
        <a:graphic>
          <a:graphicData uri="http://schemas.openxmlformats.org/presentationml/2006/ole">
            <p:oleObj spid="_x0000_s12335" name="Equation" r:id="rId3" imgW="266584" imgH="330057" progId="">
              <p:embed/>
            </p:oleObj>
          </a:graphicData>
        </a:graphic>
      </p:graphicFrame>
      <p:graphicFrame>
        <p:nvGraphicFramePr>
          <p:cNvPr id="6" name="Object 31"/>
          <p:cNvGraphicFramePr>
            <a:graphicFrameLocks noChangeAspect="1"/>
          </p:cNvGraphicFramePr>
          <p:nvPr/>
        </p:nvGraphicFramePr>
        <p:xfrm>
          <a:off x="3500438" y="1571625"/>
          <a:ext cx="2190750" cy="428625"/>
        </p:xfrm>
        <a:graphic>
          <a:graphicData uri="http://schemas.openxmlformats.org/presentationml/2006/ole">
            <p:oleObj spid="_x0000_s12336" name="Equation" r:id="rId4" imgW="2197100" imgH="431800" progId="">
              <p:embed/>
            </p:oleObj>
          </a:graphicData>
        </a:graphic>
      </p:graphicFrame>
      <p:graphicFrame>
        <p:nvGraphicFramePr>
          <p:cNvPr id="9" name="Object 32"/>
          <p:cNvGraphicFramePr>
            <a:graphicFrameLocks noChangeAspect="1"/>
          </p:cNvGraphicFramePr>
          <p:nvPr/>
        </p:nvGraphicFramePr>
        <p:xfrm>
          <a:off x="3286125" y="3286125"/>
          <a:ext cx="1476375" cy="428625"/>
        </p:xfrm>
        <a:graphic>
          <a:graphicData uri="http://schemas.openxmlformats.org/presentationml/2006/ole">
            <p:oleObj spid="_x0000_s12337" name="Equation" r:id="rId5" imgW="1473200" imgH="431800" progId="">
              <p:embed/>
            </p:oleObj>
          </a:graphicData>
        </a:graphic>
      </p:graphicFrame>
      <p:graphicFrame>
        <p:nvGraphicFramePr>
          <p:cNvPr id="4117" name="Object 33"/>
          <p:cNvGraphicFramePr>
            <a:graphicFrameLocks noChangeAspect="1"/>
          </p:cNvGraphicFramePr>
          <p:nvPr/>
        </p:nvGraphicFramePr>
        <p:xfrm>
          <a:off x="7286625" y="4143375"/>
          <a:ext cx="495300" cy="495300"/>
        </p:xfrm>
        <a:graphic>
          <a:graphicData uri="http://schemas.openxmlformats.org/presentationml/2006/ole">
            <p:oleObj spid="_x0000_s12338" name="Equation" r:id="rId6" imgW="495085" imgH="49508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2"/>
            <a:ext cx="4176712" cy="360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859338" y="836613"/>
            <a:ext cx="417671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Рисунок слева поясняет появление архимедовой силы. В жидкость погружено тело в виде прямоугольного параллелепипеда высотой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852324" y="2988468"/>
            <a:ext cx="83534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площадью основания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1188" y="4386263"/>
            <a:ext cx="835342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Разность давлений на нижнюю и верхнюю грани равна: </a:t>
            </a:r>
            <a:endParaRPr lang="ru-RU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5128" name="Object 11"/>
          <p:cNvGraphicFramePr>
            <a:graphicFrameLocks noChangeAspect="1"/>
          </p:cNvGraphicFramePr>
          <p:nvPr/>
        </p:nvGraphicFramePr>
        <p:xfrm>
          <a:off x="2484438" y="5013325"/>
          <a:ext cx="3136900" cy="431800"/>
        </p:xfrm>
        <a:graphic>
          <a:graphicData uri="http://schemas.openxmlformats.org/presentationml/2006/ole">
            <p:oleObj spid="_x0000_s13330" name="Equation" r:id="rId4" imgW="3136900" imgH="431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404813"/>
            <a:ext cx="83534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Поэтому выталкивающая сила        будет направлена вверх, и ее модуль равен </a:t>
            </a:r>
          </a:p>
        </p:txBody>
      </p:sp>
      <p:graphicFrame>
        <p:nvGraphicFramePr>
          <p:cNvPr id="3" name="Object 23"/>
          <p:cNvGraphicFramePr>
            <a:graphicFrameLocks noChangeAspect="1"/>
          </p:cNvGraphicFramePr>
          <p:nvPr/>
        </p:nvGraphicFramePr>
        <p:xfrm>
          <a:off x="4857750" y="357188"/>
          <a:ext cx="390525" cy="495300"/>
        </p:xfrm>
        <a:graphic>
          <a:graphicData uri="http://schemas.openxmlformats.org/presentationml/2006/ole">
            <p:oleObj spid="_x0000_s14377" name="Equation" r:id="rId3" imgW="393529" imgH="495085" progId="">
              <p:embed/>
            </p:oleObj>
          </a:graphicData>
        </a:graphic>
      </p:graphicFrame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5" name="Object 24"/>
          <p:cNvGraphicFramePr>
            <a:graphicFrameLocks noChangeAspect="1"/>
          </p:cNvGraphicFramePr>
          <p:nvPr/>
        </p:nvGraphicFramePr>
        <p:xfrm>
          <a:off x="1881188" y="1700213"/>
          <a:ext cx="5381625" cy="428625"/>
        </p:xfrm>
        <a:graphic>
          <a:graphicData uri="http://schemas.openxmlformats.org/presentationml/2006/ole">
            <p:oleObj spid="_x0000_s14378" name="Equation" r:id="rId4" imgW="5384800" imgH="431800" progId="">
              <p:embed/>
            </p:oleObj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11188" y="2205038"/>
            <a:ext cx="83534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объём вытесненной телом жидкости, а         – её масса.</a:t>
            </a:r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8" name="Object 25"/>
          <p:cNvGraphicFramePr>
            <a:graphicFrameLocks noChangeAspect="1"/>
          </p:cNvGraphicFramePr>
          <p:nvPr/>
        </p:nvGraphicFramePr>
        <p:xfrm>
          <a:off x="6858000" y="2286000"/>
          <a:ext cx="542925" cy="390525"/>
        </p:xfrm>
        <a:graphic>
          <a:graphicData uri="http://schemas.openxmlformats.org/presentationml/2006/ole">
            <p:oleObj spid="_x0000_s14379" name="Equation" r:id="rId5" imgW="545863" imgH="393529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11560" y="3290266"/>
            <a:ext cx="8352928" cy="133248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400" dirty="0">
                <a:highlight>
                  <a:srgbClr val="FFFF00"/>
                </a:highlight>
                <a:latin typeface="Times New Roman"/>
                <a:ea typeface="Times New Roman"/>
                <a:cs typeface="Arial"/>
              </a:rPr>
              <a:t>Архимедова сила, действующая на погруженное в жидкость (или газ) тело, равна весу жидкости (или газа), вытесненной телом.</a:t>
            </a:r>
            <a:r>
              <a:rPr lang="ru-RU" sz="2400" dirty="0">
                <a:latin typeface="Times New Roman"/>
                <a:ea typeface="Times New Roman"/>
                <a:cs typeface="Arial"/>
              </a:rPr>
              <a:t>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11188" y="4941888"/>
            <a:ext cx="83534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Это утверждение, называемое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законом Архимеда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справедливо для тел любой формы.</a:t>
            </a:r>
            <a:endParaRPr lang="ru-RU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454025"/>
            <a:ext cx="860425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Из закона Архимеда вытекает, что если средняя плотность тела ρ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больше плотности жидкости (или газа) ρ, тело будет опускаться на дно.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Если же ρ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&lt; ρ, тело будет плавать на поверхности жидкости.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Объем погруженной части тела будет таков, что вес вытесненной жидкости равен весу тела.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Для подъема воздушного шара в воздухе его вес должен быть меньше веса вытесненного воздуха. Поэтому воздушные шары заполняют легкими газами (водородом, гелием) или нагретым воздухом.</a:t>
            </a:r>
            <a:endParaRPr lang="ru-RU" sz="16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560" y="908720"/>
            <a:ext cx="8281615" cy="24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Из выражения для полного давления в жидкости    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вытекает, что в сообщающихся сосудах любой формы, заполненных однородной жидкостью, давления в любой точке на одном и том же уровне одинаковы. 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3059832" y="1484784"/>
          <a:ext cx="2114550" cy="428625"/>
        </p:xfrm>
        <a:graphic>
          <a:graphicData uri="http://schemas.openxmlformats.org/presentationml/2006/ole">
            <p:oleObj spid="_x0000_s16401" name="Equation" r:id="rId3" imgW="2120900" imgH="431800" progId="">
              <p:embed/>
            </p:oleObj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7162" y="3452813"/>
            <a:ext cx="410368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Если оба вертикально   расположенных  цилиндра сообщающихся сосудов  закрыть  поршнями, то с помощью внешних сил, приложенных к </a:t>
            </a: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296"/>
            <a:ext cx="4032697" cy="295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3608" y="332656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Гидравлические машины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333375"/>
            <a:ext cx="8208962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поршням, в жидкости можно создать большое давление, во много раз превышающее гидростатическое давление </a:t>
            </a:r>
            <a:r>
              <a:rPr lang="en-US" sz="2400" i="1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ρgh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любой точке системы</a:t>
            </a:r>
            <a:r>
              <a:rPr lang="ru-RU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2133600"/>
            <a:ext cx="820896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Тогда можно считать, что во всей системе устанавливается одинаковое давление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Если поршни имеют разные площади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то на них со стороны жидкости   действуют  разные силы  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= 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pS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и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= 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pS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1188" y="4738688"/>
            <a:ext cx="820896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Такие же по модулю, но противоположно направленные внешние силы должны быть приложены к поршням для удержания системы в равновесии.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0775" y="2276475"/>
            <a:ext cx="6459213" cy="395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22300" y="542925"/>
            <a:ext cx="3228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Таким образом, </a:t>
            </a:r>
            <a:endParaRPr lang="ru-RU" sz="16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6" name="Object 23"/>
          <p:cNvGraphicFramePr>
            <a:graphicFrameLocks noChangeAspect="1"/>
          </p:cNvGraphicFramePr>
          <p:nvPr/>
        </p:nvGraphicFramePr>
        <p:xfrm>
          <a:off x="3348038" y="333375"/>
          <a:ext cx="3457575" cy="942975"/>
        </p:xfrm>
        <a:graphic>
          <a:graphicData uri="http://schemas.openxmlformats.org/presentationml/2006/ole">
            <p:oleObj spid="_x0000_s18475" name="Equation" r:id="rId4" imgW="3454400" imgH="939800" progId="">
              <p:embed/>
            </p:oleObj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55638" y="1412875"/>
            <a:ext cx="32289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, то                       </a:t>
            </a:r>
            <a:endParaRPr lang="ru-RU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9" name="Object 24"/>
          <p:cNvGraphicFramePr>
            <a:graphicFrameLocks noChangeAspect="1"/>
          </p:cNvGraphicFramePr>
          <p:nvPr/>
        </p:nvGraphicFramePr>
        <p:xfrm>
          <a:off x="1797050" y="1484313"/>
          <a:ext cx="1200150" cy="428625"/>
        </p:xfrm>
        <a:graphic>
          <a:graphicData uri="http://schemas.openxmlformats.org/presentationml/2006/ole">
            <p:oleObj spid="_x0000_s18476" name="Equation" r:id="rId5" imgW="1206500" imgH="431800" progId="">
              <p:embed/>
            </p:oleObj>
          </a:graphicData>
        </a:graphic>
      </p:graphicFrame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11" name="Object 25"/>
          <p:cNvGraphicFramePr>
            <a:graphicFrameLocks noChangeAspect="1"/>
          </p:cNvGraphicFramePr>
          <p:nvPr/>
        </p:nvGraphicFramePr>
        <p:xfrm>
          <a:off x="3813175" y="1484313"/>
          <a:ext cx="1190625" cy="428625"/>
        </p:xfrm>
        <a:graphic>
          <a:graphicData uri="http://schemas.openxmlformats.org/presentationml/2006/ole">
            <p:oleObj spid="_x0000_s18477" name="Equation" r:id="rId6" imgW="1193800" imgH="431800" progId="">
              <p:embed/>
            </p:oleObj>
          </a:graphicData>
        </a:graphic>
      </p:graphicFrame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2636912"/>
            <a:ext cx="2330775" cy="225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такого рода называют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гидравлическими машинами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88156" y="6279356"/>
            <a:ext cx="81676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Они позволяют получить значительный выигрыш в силе. </a:t>
            </a:r>
            <a:endParaRPr lang="ru-RU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3568" y="404813"/>
            <a:ext cx="7848872" cy="142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Гидромеханика. </a:t>
            </a:r>
          </a:p>
          <a:p>
            <a:pPr algn="ctr"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неразрывности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1" y="1988840"/>
            <a:ext cx="7920682" cy="459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Движение жидкостей и газов представляет собой сложное явление. Для его описания используются различные упрощающие предположения (модели).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простейшей модели жидкость  предполагается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несжимаемой и идеальной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(т. е. без внутреннего трения между движущимися слоями).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При движении идеальной жидкости не происходит превращения механической энергии во внутреннюю, поэтому выполняется закон сохранения механической энергии.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14375" y="0"/>
            <a:ext cx="80645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Лекционные экспонаты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Гидростатика.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Гидродинамика.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Вязкость.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90550" y="476250"/>
            <a:ext cx="8302625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Следствием этого закона для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стационарного потока 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идеальной и несжимаемой жидкости является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уравнение Бернулли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сформулированное в 1738 г.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Стационарным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принято называть такой поток жидкости, в котором не образуются вихри.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стационарном потоке частицы жидкости перемещаются по неизменным во времени траекториям, которые называются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линиями тока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22288" y="476250"/>
            <a:ext cx="8280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Опыт показывает, что стационарные потоки возникают только при достаточно малых скоростях движения жидкости.</a:t>
            </a:r>
            <a:endParaRPr lang="ru-RU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435600" y="2006600"/>
            <a:ext cx="35290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Рассмотрим стационарное движение идеальной  несжимаемой жидкости по трубе переменного сечения. </a:t>
            </a:r>
            <a:endParaRPr lang="ru-RU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3" y="1844824"/>
            <a:ext cx="5181267" cy="309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4988" y="4937125"/>
            <a:ext cx="82677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Различные части трубы могут находиться на разных высотах.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17525" y="449263"/>
            <a:ext cx="8208963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 промежуток времени Δ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жидкость в трубе сечением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переместится на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= υ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а в трубе сечением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на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= υ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где υ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υ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скорости частиц жидкости в трубах.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Условие несжимаемости записывается в виде: 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684213" y="3429000"/>
          <a:ext cx="2438400" cy="428625"/>
        </p:xfrm>
        <a:graphic>
          <a:graphicData uri="http://schemas.openxmlformats.org/presentationml/2006/ole">
            <p:oleObj spid="_x0000_s22557" name="Equation" r:id="rId3" imgW="2438400" imgH="431800" progId="">
              <p:embed/>
            </p:oleObj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17900" y="3357563"/>
            <a:ext cx="74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или </a:t>
            </a:r>
            <a:endParaRPr lang="ru-RU" sz="16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4621213" y="3459163"/>
          <a:ext cx="3171825" cy="428625"/>
        </p:xfrm>
        <a:graphic>
          <a:graphicData uri="http://schemas.openxmlformats.org/presentationml/2006/ole">
            <p:oleObj spid="_x0000_s22558" name="Equation" r:id="rId4" imgW="3175000" imgH="431800" progId="">
              <p:embed/>
            </p:oleObj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17525" y="4035425"/>
            <a:ext cx="820896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Здесь Δ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объем жидкости, протекшей через сечения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Это соотношение называется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уравнением неразрывности.</a:t>
            </a:r>
            <a:endParaRPr 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573088"/>
            <a:ext cx="7848600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Таким образом, при переходе жидкости с участка трубы с большим сечением на участок с меньшим сечением  скорость течения возрастает, т. е. жидкость движется с ускорением.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Следовательно, на  жидкость  действует сила. В горизонтальной трубе эта сила может возникнуть только из-за разности  давлений в  широком и узком участках трубы.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Давление в широком участке трубы должно быть больше чем в узком участке. </a:t>
            </a:r>
            <a:endParaRPr lang="ru-RU" sz="16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Уравнение Бернулли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02575"/>
            <a:ext cx="7992888" cy="4137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Если участки трубы расположены на разной высоте, то ускорение жидкости вызывается совместным действием силы тяжести и силы давления.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Сила давления – это упругая сила сжатия жидкости. Не сжимаемость жидкости означает лишь то, что появление упругих сил происходит при пренебрежимо малом изменении объема любой части жидкости.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Так как жидкость предполагается идеальной, то она течет по трубе без трения.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3568" y="2132856"/>
            <a:ext cx="7950845" cy="417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Если участки трубы расположены на разной высоте, то ускорение жидкости вызывается совместным действием силы тяжести и силы давления.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Сила давления – это упругая сила сжатия жидкости.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Несжимаемость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жидкости означает лишь то, что появление упругих сил происходит при пренебрежимо малом изменении объема любой части жидкости.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Так как жидкость предполагается идеальной, то она течет по трубе без трения.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333375"/>
            <a:ext cx="835342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Поэтому к ее течению  можно применить закон сохранения механической энергии.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При  перемещении  жидкости силы давления  совершают работу: 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2400" b="1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ΔA = p</a:t>
            </a:r>
            <a:r>
              <a:rPr lang="en-US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– p</a:t>
            </a:r>
            <a:r>
              <a:rPr lang="en-US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= p</a:t>
            </a:r>
            <a:r>
              <a:rPr lang="en-US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υ</a:t>
            </a:r>
            <a:r>
              <a:rPr lang="en-US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Δt – p</a:t>
            </a:r>
            <a:r>
              <a:rPr lang="en-US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υ</a:t>
            </a:r>
            <a:r>
              <a:rPr lang="en-US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Δt = (p</a:t>
            </a:r>
            <a:r>
              <a:rPr lang="en-US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– p</a:t>
            </a:r>
            <a:r>
              <a:rPr lang="en-US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ΔV. </a:t>
            </a:r>
            <a:endParaRPr lang="ru-RU" sz="2400" i="1"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2400" b="1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Согласно закону сохранения энергии работа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ΔA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сил давления по перемещению жидкости массы      равна изменению полной энергии: 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u-RU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E</a:t>
            </a:r>
            <a:r>
              <a:rPr lang="ru-RU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ΔA </a:t>
            </a:r>
            <a:r>
              <a:rPr 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ru-RU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p</a:t>
            </a:r>
            <a:r>
              <a:rPr lang="ru-RU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ΔV</a:t>
            </a:r>
            <a:r>
              <a:rPr 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где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полные  механические  энергии массы Δ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поле тяготения: 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7397750" y="3963988"/>
          <a:ext cx="342900" cy="238125"/>
        </p:xfrm>
        <a:graphic>
          <a:graphicData uri="http://schemas.openxmlformats.org/presentationml/2006/ole">
            <p:oleObj spid="_x0000_s25615" name="Equation" r:id="rId3" imgW="342751" imgH="2411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5"/>
          <p:cNvGraphicFramePr>
            <a:graphicFrameLocks noChangeAspect="1"/>
          </p:cNvGraphicFramePr>
          <p:nvPr/>
        </p:nvGraphicFramePr>
        <p:xfrm>
          <a:off x="1258888" y="692150"/>
          <a:ext cx="7048500" cy="885825"/>
        </p:xfrm>
        <a:graphic>
          <a:graphicData uri="http://schemas.openxmlformats.org/presentationml/2006/ole">
            <p:oleObj spid="_x0000_s26671" name="Equation" r:id="rId3" imgW="7048500" imgH="889000" progId="">
              <p:embed/>
            </p:oleObj>
          </a:graphicData>
        </a:graphic>
      </p:graphicFrame>
      <p:graphicFrame>
        <p:nvGraphicFramePr>
          <p:cNvPr id="5" name="Object 26"/>
          <p:cNvGraphicFramePr>
            <a:graphicFrameLocks noChangeAspect="1"/>
          </p:cNvGraphicFramePr>
          <p:nvPr/>
        </p:nvGraphicFramePr>
        <p:xfrm>
          <a:off x="2376488" y="1751013"/>
          <a:ext cx="4391025" cy="885825"/>
        </p:xfrm>
        <a:graphic>
          <a:graphicData uri="http://schemas.openxmlformats.org/presentationml/2006/ole">
            <p:oleObj spid="_x0000_s26672" name="Equation" r:id="rId4" imgW="4394200" imgH="889000" progId="">
              <p:embed/>
            </p:oleObj>
          </a:graphicData>
        </a:graphic>
      </p:graphicFrame>
      <p:graphicFrame>
        <p:nvGraphicFramePr>
          <p:cNvPr id="7" name="Object 27"/>
          <p:cNvGraphicFramePr>
            <a:graphicFrameLocks noChangeAspect="1"/>
          </p:cNvGraphicFramePr>
          <p:nvPr/>
        </p:nvGraphicFramePr>
        <p:xfrm>
          <a:off x="2268538" y="2830513"/>
          <a:ext cx="4533900" cy="885825"/>
        </p:xfrm>
        <a:graphic>
          <a:graphicData uri="http://schemas.openxmlformats.org/presentationml/2006/ole">
            <p:oleObj spid="_x0000_s26673" name="Equation" r:id="rId5" imgW="4533900" imgH="889000" progId="">
              <p:embed/>
            </p:oleObj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4213" y="3897313"/>
            <a:ext cx="82804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Согласно уравнению неразрывности для несжимаемой жидкости её объём не изменяется:</a:t>
            </a:r>
          </a:p>
        </p:txBody>
      </p:sp>
      <p:graphicFrame>
        <p:nvGraphicFramePr>
          <p:cNvPr id="10" name="Object 28"/>
          <p:cNvGraphicFramePr>
            <a:graphicFrameLocks noChangeAspect="1"/>
          </p:cNvGraphicFramePr>
          <p:nvPr/>
        </p:nvGraphicFramePr>
        <p:xfrm>
          <a:off x="2443163" y="5232400"/>
          <a:ext cx="4762500" cy="428625"/>
        </p:xfrm>
        <a:graphic>
          <a:graphicData uri="http://schemas.openxmlformats.org/presentationml/2006/ole">
            <p:oleObj spid="_x0000_s26674" name="Equation" r:id="rId6" imgW="4762500" imgH="431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454025"/>
            <a:ext cx="81359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Поэтому разделив верхнее уравнение на объём, получим:</a:t>
            </a:r>
            <a:endParaRPr lang="ru-RU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4" name="Object 19"/>
          <p:cNvGraphicFramePr>
            <a:graphicFrameLocks noChangeAspect="1"/>
          </p:cNvGraphicFramePr>
          <p:nvPr/>
        </p:nvGraphicFramePr>
        <p:xfrm>
          <a:off x="1989138" y="1536700"/>
          <a:ext cx="5524500" cy="885825"/>
        </p:xfrm>
        <a:graphic>
          <a:graphicData uri="http://schemas.openxmlformats.org/presentationml/2006/ole">
            <p:oleObj spid="_x0000_s27689" name="Equation" r:id="rId3" imgW="5524500" imgH="889000" progId="">
              <p:embed/>
            </p:oleObj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4213" y="2420938"/>
            <a:ext cx="81359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где       – плотность жидкости</a:t>
            </a: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1357313" y="2643188"/>
          <a:ext cx="228600" cy="314325"/>
        </p:xfrm>
        <a:graphic>
          <a:graphicData uri="http://schemas.openxmlformats.org/presentationml/2006/ole">
            <p:oleObj spid="_x0000_s27690" name="Equation" r:id="rId4" imgW="228501" imgH="317362" progId="">
              <p:embed/>
            </p:oleObj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4213" y="2997200"/>
            <a:ext cx="81359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Поскольку сечения выбирались произвольно, то можно записать</a:t>
            </a:r>
            <a:endParaRPr lang="ru-RU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2784475" y="4437063"/>
          <a:ext cx="3933825" cy="885825"/>
        </p:xfrm>
        <a:graphic>
          <a:graphicData uri="http://schemas.openxmlformats.org/presentationml/2006/ole">
            <p:oleObj spid="_x0000_s27691" name="Equation" r:id="rId5" imgW="3937000" imgH="889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43438" y="2708275"/>
            <a:ext cx="43926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Первый член в этом уравнении –           называется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динамическим давлением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43438" y="333375"/>
            <a:ext cx="41052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Это уравнение выведено швейцарским физиком Д. Бернулли в  1738 году и поэтому называется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уравнение Бернулли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36004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5650" y="5218113"/>
            <a:ext cx="82089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второй            –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гидростатическим давлением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7" name="Object 24"/>
          <p:cNvGraphicFramePr>
            <a:graphicFrameLocks noChangeAspect="1"/>
          </p:cNvGraphicFramePr>
          <p:nvPr/>
        </p:nvGraphicFramePr>
        <p:xfrm>
          <a:off x="5072063" y="3214688"/>
          <a:ext cx="676275" cy="885825"/>
        </p:xfrm>
        <a:graphic>
          <a:graphicData uri="http://schemas.openxmlformats.org/presentationml/2006/ole">
            <p:oleObj spid="_x0000_s28715" name="Equation" r:id="rId4" imgW="672808" imgH="888614" progId="">
              <p:embed/>
            </p:oleObj>
          </a:graphicData>
        </a:graphic>
      </p:graphicFrame>
      <p:sp>
        <p:nvSpPr>
          <p:cNvPr id="286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55650" y="5732463"/>
            <a:ext cx="79930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третий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–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статическим давлением.</a:t>
            </a:r>
            <a:endParaRPr 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12" name="Object 25"/>
          <p:cNvGraphicFramePr>
            <a:graphicFrameLocks noChangeAspect="1"/>
          </p:cNvGraphicFramePr>
          <p:nvPr/>
        </p:nvGraphicFramePr>
        <p:xfrm>
          <a:off x="2000250" y="5857875"/>
          <a:ext cx="285750" cy="314325"/>
        </p:xfrm>
        <a:graphic>
          <a:graphicData uri="http://schemas.openxmlformats.org/presentationml/2006/ole">
            <p:oleObj spid="_x0000_s28716" name="Equation" r:id="rId5" imgW="291847" imgH="317225" progId="">
              <p:embed/>
            </p:oleObj>
          </a:graphicData>
        </a:graphic>
      </p:graphicFrame>
      <p:graphicFrame>
        <p:nvGraphicFramePr>
          <p:cNvPr id="14353" name="Object 26"/>
          <p:cNvGraphicFramePr>
            <a:graphicFrameLocks noChangeAspect="1"/>
          </p:cNvGraphicFramePr>
          <p:nvPr/>
        </p:nvGraphicFramePr>
        <p:xfrm>
          <a:off x="1785938" y="5286375"/>
          <a:ext cx="825500" cy="406400"/>
        </p:xfrm>
        <a:graphic>
          <a:graphicData uri="http://schemas.openxmlformats.org/presentationml/2006/ole">
            <p:oleObj spid="_x0000_s28717" name="Equation" r:id="rId6" imgW="825142" imgH="4062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2" grpId="0" autoUpdateAnimBg="0"/>
      <p:bldP spid="5" grpId="0" autoUpdateAnimBg="0"/>
      <p:bldP spid="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Лекционные экспонаты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Переворачивание стакана с водой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700808"/>
            <a:ext cx="4714875" cy="49053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307975"/>
            <a:ext cx="81359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частности, для горизонтально расположенной трубы (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= 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уравнение Бернулли принимает вид:</a:t>
            </a: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3148013" y="1460500"/>
          <a:ext cx="2705100" cy="885825"/>
        </p:xfrm>
        <a:graphic>
          <a:graphicData uri="http://schemas.openxmlformats.org/presentationml/2006/ole">
            <p:oleObj spid="_x0000_s29712" name="Equation" r:id="rId3" imgW="2705100" imgH="889000" progId="">
              <p:embed/>
            </p:oleObj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39750" y="2397125"/>
            <a:ext cx="8135938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Из уравнения Бернулли следует: статическое  давление в жидкости, текущей по горизонтальной трубе переменного сечения, больше в тех сечениях по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тока, в которых скорость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ее движения меньше, и наоборот, давление меньше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тех сечениях, в которых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скорость больше. </a:t>
            </a: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143374"/>
            <a:ext cx="4389437" cy="270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908719"/>
            <a:ext cx="8281987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Определим скорость истечения жидкости из небольшого отверстия, расположенного на боковой стенке цилиндрического сосуда на некоторой глубине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h.</a:t>
            </a:r>
            <a:endParaRPr 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92895"/>
            <a:ext cx="5211449" cy="43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19700" y="2276475"/>
            <a:ext cx="367347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Поскольку скорость жидкости вблизи поверхности в широком сосуде пренебрежимо мала,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то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уравнение Бернулли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принимает вид: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60648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Торичелли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1481138"/>
            <a:ext cx="8137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где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атмосферное давление,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перепад высоты вдоль линии тока. Таким образом,                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3757613" y="3124200"/>
          <a:ext cx="1628775" cy="523875"/>
        </p:xfrm>
        <a:graphic>
          <a:graphicData uri="http://schemas.openxmlformats.org/presentationml/2006/ole">
            <p:oleObj spid="_x0000_s31771" name="Equation" r:id="rId3" imgW="1625600" imgH="520700" progId="">
              <p:embed/>
            </p:oleObj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4286250"/>
            <a:ext cx="81375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1000"/>
              </a:spcBef>
              <a:buFontTx/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формула называется формула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Торичелли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2900363" y="455613"/>
          <a:ext cx="3343275" cy="885825"/>
        </p:xfrm>
        <a:graphic>
          <a:graphicData uri="http://schemas.openxmlformats.org/presentationml/2006/ole">
            <p:oleObj spid="_x0000_s31772" name="Equation" r:id="rId4" imgW="3340100" imgH="889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28688" y="188641"/>
            <a:ext cx="7416800" cy="394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Вязкость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Ньютона для течения жидкостей и газов.</a:t>
            </a:r>
          </a:p>
          <a:p>
            <a:pPr algn="ctr"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spcBef>
                <a:spcPts val="2400"/>
              </a:spcBef>
              <a:buFontTx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55576" y="1484784"/>
            <a:ext cx="8097912" cy="494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течении реальных жидкостей и газов проявляется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внутреннее трение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которое называется также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вязкостью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Вязкое трение – между телом и жидкостью или газом, а также между слоями жидкости или газа. Силы трения направлены вдоль поверхности соприкасающихся тел и противоположны скорости их относительного движения.</a:t>
            </a:r>
            <a:endParaRPr lang="ru-RU" sz="2400" dirty="0" smtClean="0"/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Силы внутреннего трения возникают при перемещении одних слоёв жидкости относительно других. При этом более быстрый слой стремится увлечь за собой более медленный слой, действуя на него с некоторой силой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F.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lang="ru-RU" sz="2400" dirty="0"/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3140968"/>
            <a:ext cx="4815135" cy="340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333375"/>
            <a:ext cx="813752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Экспериментально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Ньютоном  в 1687 году установлено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что модуль силы внутреннего трения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приложенный к площадке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на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границе между слоями, определяется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формулой (закон Ньютона для определения силы трения текущей жидкости или газа):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43"/>
          <p:cNvGraphicFramePr>
            <a:graphicFrameLocks noChangeAspect="1"/>
          </p:cNvGraphicFramePr>
          <p:nvPr/>
        </p:nvGraphicFramePr>
        <p:xfrm>
          <a:off x="3419872" y="2564904"/>
          <a:ext cx="1933575" cy="942975"/>
        </p:xfrm>
        <a:graphic>
          <a:graphicData uri="http://schemas.openxmlformats.org/presentationml/2006/ole">
            <p:oleObj spid="_x0000_s33854" name="Equation" r:id="rId3" imgW="1930400" imgH="939800" progId="">
              <p:embed/>
            </p:oleObj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11560" y="3573016"/>
            <a:ext cx="7993260" cy="27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669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669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66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где коэффициент        (размерность Па с –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паскаль-секунда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), зависящий от природы и состояния жидкости, называется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динамической вязкостью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показывает величину  изменения скорости течения жидкости в направлении      , перпендикулярном направлению движения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слоёв ( градиент скорости).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44"/>
          <p:cNvGraphicFramePr>
            <a:graphicFrameLocks noChangeAspect="1"/>
          </p:cNvGraphicFramePr>
          <p:nvPr/>
        </p:nvGraphicFramePr>
        <p:xfrm>
          <a:off x="3995936" y="5589240"/>
          <a:ext cx="266700" cy="238125"/>
        </p:xfrm>
        <a:graphic>
          <a:graphicData uri="http://schemas.openxmlformats.org/presentationml/2006/ole">
            <p:oleObj spid="_x0000_s33855" name="Equation" r:id="rId4" imgW="266469" imgH="241091" progId="">
              <p:embed/>
            </p:oleObj>
          </a:graphicData>
        </a:graphic>
      </p:graphicFrame>
      <p:graphicFrame>
        <p:nvGraphicFramePr>
          <p:cNvPr id="14" name="Object 45"/>
          <p:cNvGraphicFramePr>
            <a:graphicFrameLocks noChangeAspect="1"/>
          </p:cNvGraphicFramePr>
          <p:nvPr/>
        </p:nvGraphicFramePr>
        <p:xfrm>
          <a:off x="3131840" y="3717032"/>
          <a:ext cx="238125" cy="314325"/>
        </p:xfrm>
        <a:graphic>
          <a:graphicData uri="http://schemas.openxmlformats.org/presentationml/2006/ole">
            <p:oleObj spid="_x0000_s33856" name="Equation" r:id="rId5" imgW="241091" imgH="317225" progId="">
              <p:embed/>
            </p:oleObj>
          </a:graphicData>
        </a:graphic>
      </p:graphicFrame>
      <p:graphicFrame>
        <p:nvGraphicFramePr>
          <p:cNvPr id="16" name="Object 46"/>
          <p:cNvGraphicFramePr>
            <a:graphicFrameLocks noChangeAspect="1"/>
          </p:cNvGraphicFramePr>
          <p:nvPr/>
        </p:nvGraphicFramePr>
        <p:xfrm>
          <a:off x="827584" y="4869160"/>
          <a:ext cx="401811" cy="631417"/>
        </p:xfrm>
        <a:graphic>
          <a:graphicData uri="http://schemas.openxmlformats.org/presentationml/2006/ole">
            <p:oleObj spid="_x0000_s33857" name="Equation" r:id="rId6" imgW="533169" imgH="83783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533660"/>
            <a:ext cx="7200800" cy="477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 некоторых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жидкостей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вязкость настолько велика, что применение уравнения Бернулли может привести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к качественно неверным результатам. 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Например, при истечении вязкой жидкости через отверстие в стенке сосуда ее скорость может быть в десятки раз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меньше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рассчитанной по формуле Торричелли. Поэтому при расчетах движения жидкостей и газов используется уравнение Ньютона в виде дифференциального уравнения для импульса направленного движения слоев вязкой жидкости или газа.  </a:t>
            </a:r>
            <a:r>
              <a:rPr lang="ru-RU" sz="3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22008"/>
            <a:ext cx="2880320" cy="85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87367"/>
            <a:ext cx="7704856" cy="187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417513"/>
            <a:ext cx="7993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Рейнольдса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1779588"/>
            <a:ext cx="8208962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669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669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66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Существуют два режима течения жидкостей и газов –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ламинарное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турбулентное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Течение называется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ламинарным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если слои жидкости скользят друг относительно друга вдоль потока, не перемешиваясь.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Течение называется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турбулентным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если вдоль потока происходит интенсивное вихреобразование и перемешивание жидкости.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333375"/>
            <a:ext cx="8208962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669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669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66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При ламинарном течении жидкости в круглой трубе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скорость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равна нулю у стенки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трубы и максимальна          на оси трубы.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Если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цилиндрическая труба имеет радиус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окружности     , то закон изменения скорости течения жидкости по сечению трубы имеет вид:</a:t>
            </a:r>
          </a:p>
        </p:txBody>
      </p:sp>
      <p:graphicFrame>
        <p:nvGraphicFramePr>
          <p:cNvPr id="4" name="Object 25"/>
          <p:cNvGraphicFramePr>
            <a:graphicFrameLocks noChangeAspect="1"/>
          </p:cNvGraphicFramePr>
          <p:nvPr/>
        </p:nvGraphicFramePr>
        <p:xfrm>
          <a:off x="7715250" y="785813"/>
          <a:ext cx="647700" cy="428625"/>
        </p:xfrm>
        <a:graphic>
          <a:graphicData uri="http://schemas.openxmlformats.org/presentationml/2006/ole">
            <p:oleObj spid="_x0000_s36912" name="Equation" r:id="rId3" imgW="647700" imgH="431800" progId="">
              <p:embed/>
            </p:oleObj>
          </a:graphicData>
        </a:graphic>
      </p:graphicFrame>
      <p:graphicFrame>
        <p:nvGraphicFramePr>
          <p:cNvPr id="6" name="Object 26"/>
          <p:cNvGraphicFramePr>
            <a:graphicFrameLocks noChangeAspect="1"/>
          </p:cNvGraphicFramePr>
          <p:nvPr/>
        </p:nvGraphicFramePr>
        <p:xfrm>
          <a:off x="8143875" y="1785938"/>
          <a:ext cx="304800" cy="304800"/>
        </p:xfrm>
        <a:graphic>
          <a:graphicData uri="http://schemas.openxmlformats.org/presentationml/2006/ole">
            <p:oleObj spid="_x0000_s36913" name="Equation" r:id="rId4" imgW="304536" imgH="304536" progId="">
              <p:embed/>
            </p:oleObj>
          </a:graphicData>
        </a:graphic>
      </p:graphicFrame>
      <p:graphicFrame>
        <p:nvGraphicFramePr>
          <p:cNvPr id="8" name="Object 27"/>
          <p:cNvGraphicFramePr>
            <a:graphicFrameLocks noChangeAspect="1"/>
          </p:cNvGraphicFramePr>
          <p:nvPr/>
        </p:nvGraphicFramePr>
        <p:xfrm>
          <a:off x="2938463" y="3716338"/>
          <a:ext cx="3267075" cy="1019175"/>
        </p:xfrm>
        <a:graphic>
          <a:graphicData uri="http://schemas.openxmlformats.org/presentationml/2006/ole">
            <p:oleObj spid="_x0000_s36914" name="Equation" r:id="rId5" imgW="3263900" imgH="1016000" progId="">
              <p:embed/>
            </p:oleObj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11188" y="4946650"/>
            <a:ext cx="82089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669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669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66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т. е. при ламинарном течении скорость изменяется с расстоянием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от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оси трубы      по параболическому закону.</a:t>
            </a:r>
          </a:p>
        </p:txBody>
      </p:sp>
      <p:graphicFrame>
        <p:nvGraphicFramePr>
          <p:cNvPr id="12" name="Object 28"/>
          <p:cNvGraphicFramePr>
            <a:graphicFrameLocks noChangeAspect="1"/>
          </p:cNvGraphicFramePr>
          <p:nvPr/>
        </p:nvGraphicFramePr>
        <p:xfrm>
          <a:off x="4876800" y="5648325"/>
          <a:ext cx="200025" cy="228600"/>
        </p:xfrm>
        <a:graphic>
          <a:graphicData uri="http://schemas.openxmlformats.org/presentationml/2006/ole">
            <p:oleObj spid="_x0000_s36915" name="Equation" r:id="rId6" imgW="203112" imgH="22850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333375"/>
            <a:ext cx="7777163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 algn="ctr" eaLnBrk="1" hangingPunct="1">
              <a:lnSpc>
                <a:spcPct val="115000"/>
              </a:lnSpc>
              <a:spcBef>
                <a:spcPts val="2400"/>
              </a:spcBef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Гидростатика.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Паскаля и Архимеда Гидравлические машины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1484313"/>
            <a:ext cx="820896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Гидроаэромеханика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раздел механики, изучающий равновесие и движение жидкостей и газов, их взаимодействие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между собой и обтекаемыми ими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твёрдыми телами.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этом разделе физики жидкости и газы мы будем рассматривать как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сплошные среды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 распределённые в занятой ими части пространства.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Жидкость, плотность которой всюду одинакова и не изменяется, называется </a:t>
            </a: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несжимаемой.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419100"/>
            <a:ext cx="79200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669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669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66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66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Английский физик О.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Рейнольдс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1883 году установил, что характер течения жидкостей и газов зависит от безразмерной величины, называемой числом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Рейнольдса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4" name="Object 19"/>
          <p:cNvGraphicFramePr>
            <a:graphicFrameLocks noChangeAspect="1"/>
          </p:cNvGraphicFramePr>
          <p:nvPr/>
        </p:nvGraphicFramePr>
        <p:xfrm>
          <a:off x="3562350" y="2852738"/>
          <a:ext cx="2019300" cy="962025"/>
        </p:xfrm>
        <a:graphic>
          <a:graphicData uri="http://schemas.openxmlformats.org/presentationml/2006/ole">
            <p:oleObj spid="_x0000_s37928" name="Equation" r:id="rId3" imgW="2019300" imgH="965200" progId="">
              <p:embed/>
            </p:oleObj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55650" y="4076700"/>
            <a:ext cx="79200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где        – плотность жидкости или газа;         – средняя по сечению скорость потока; </a:t>
            </a:r>
            <a:r>
              <a:rPr lang="en-US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диаметр трубы.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1428750" y="4143375"/>
          <a:ext cx="228600" cy="314325"/>
        </p:xfrm>
        <a:graphic>
          <a:graphicData uri="http://schemas.openxmlformats.org/presentationml/2006/ole">
            <p:oleObj spid="_x0000_s37929" name="Equation" r:id="rId4" imgW="228501" imgH="317362" progId="">
              <p:embed/>
            </p:oleObj>
          </a:graphicData>
        </a:graphic>
      </p:graphicFrame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6072188" y="4071938"/>
          <a:ext cx="485775" cy="485775"/>
        </p:xfrm>
        <a:graphic>
          <a:graphicData uri="http://schemas.openxmlformats.org/presentationml/2006/ole">
            <p:oleObj spid="_x0000_s37930" name="Equation" r:id="rId5" imgW="482391" imgH="48239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268364" cy="34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107950" y="-2711450"/>
            <a:ext cx="8578850" cy="849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размеры тела, с которым соприкасаются жидкость или газ, очень малы, то даже при небольшой вязкости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незначительно и силы трения играют преобладающую роль. Наоборот, если размеры тела и скорость велики, то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&gt;&gt; 1 и даже большая вязкость почти не будет влиять на характер движения.</a:t>
            </a:r>
          </a:p>
          <a:p>
            <a:pPr eaLnBrk="1" hangingPunct="1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не всегда большие числа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Рейнольдса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означают, что вязкость не играет никакой роли. Так, при достижении очень большого (несколько десятков или сотен тысяч) значения числа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плавное ламинарное (от латинского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lamina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"пластинка") течение превращается в турбулентное (от латинского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turbulentus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"бурный", "беспорядочный"), сопровождающееся хаотическими, нестационарными движениями жидкости.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457200" y="474663"/>
            <a:ext cx="82296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можно наблюдать, если постепенно открывать водопроводный кран: тонкая струйка течёт обычно плавно, но с увеличением скорости воды плавность течения нарушается. В струе, вытекающей под большим напором, частицы жидкости перемещаются беспорядочно, колеблясь, всё движение сопровождается сильным перемешиванием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турбулентности весьма существенно увеличивает лобовое сопротивление. В трубопроводе скорость турбулентного потока меньше скорости ламинарного потока при одинаковых перепадах давления. Но не всегда турбулентность плоха. В силу того что перемешивание при турбулентности очень значительно, теплообмен - охлаждение или нагревание агрегатов - происходит существенно интенсивнее; быстрее идёт распространение химических реакций.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Адрес сайта фильма про вязкость. Время просмотра фильма 9 минут.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https://youtu.be/UopOZ13IybU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765176"/>
            <a:ext cx="3960440" cy="13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04864"/>
            <a:ext cx="260527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4813994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В споре рождается истина!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	Спасибо за внимание !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4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403225"/>
            <a:ext cx="8424863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 тело, погруженное в жидкость или газ, действуют силы, распределенные по поверхности тела.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Для описания таких распределенных сил вводится новая скалярная физическая величина –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давление.</a:t>
            </a:r>
            <a:endParaRPr 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Давление определяется как отношение модуля силы действующей перпендикулярно поверхности, к площади </a:t>
            </a:r>
            <a:r>
              <a:rPr lang="ru-RU" sz="2400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этой поверхности:       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36575" y="5229225"/>
            <a:ext cx="8424863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системе СИ давление измеряется в </a:t>
            </a:r>
            <a:r>
              <a:rPr 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паскалях</a:t>
            </a:r>
            <a:r>
              <a:rPr lang="ru-RU" sz="2400" b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(Па):</a:t>
            </a: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.</a:t>
            </a:r>
          </a:p>
        </p:txBody>
      </p:sp>
      <p:graphicFrame>
        <p:nvGraphicFramePr>
          <p:cNvPr id="8" name="Object 18"/>
          <p:cNvGraphicFramePr>
            <a:graphicFrameLocks noChangeAspect="1"/>
          </p:cNvGraphicFramePr>
          <p:nvPr/>
        </p:nvGraphicFramePr>
        <p:xfrm>
          <a:off x="611188" y="5732463"/>
          <a:ext cx="1638300" cy="828675"/>
        </p:xfrm>
        <a:graphic>
          <a:graphicData uri="http://schemas.openxmlformats.org/presentationml/2006/ole">
            <p:oleObj spid="_x0000_s5146" name="Equation" r:id="rId3" imgW="1638300" imgH="825500" progId="">
              <p:embed/>
            </p:oleObj>
          </a:graphicData>
        </a:graphic>
      </p:graphicFrame>
      <p:graphicFrame>
        <p:nvGraphicFramePr>
          <p:cNvPr id="1037" name="Object 19"/>
          <p:cNvGraphicFramePr>
            <a:graphicFrameLocks noChangeAspect="1"/>
          </p:cNvGraphicFramePr>
          <p:nvPr/>
        </p:nvGraphicFramePr>
        <p:xfrm>
          <a:off x="4140200" y="4292600"/>
          <a:ext cx="1143000" cy="838200"/>
        </p:xfrm>
        <a:graphic>
          <a:graphicData uri="http://schemas.openxmlformats.org/presentationml/2006/ole">
            <p:oleObj spid="_x0000_s5147" name="Equation" r:id="rId4" imgW="1143000" imgH="838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571612"/>
            <a:ext cx="8222572" cy="3321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400" dirty="0">
                <a:latin typeface="Times New Roman"/>
                <a:ea typeface="Times New Roman"/>
                <a:cs typeface="Arial"/>
              </a:rPr>
              <a:t>Часто используются внесистемные единицы: нормальная атмосфера (</a:t>
            </a:r>
            <a:r>
              <a:rPr lang="ru-RU" sz="2400" dirty="0" err="1">
                <a:latin typeface="Times New Roman"/>
                <a:ea typeface="Times New Roman"/>
                <a:cs typeface="Arial"/>
              </a:rPr>
              <a:t>атм</a:t>
            </a:r>
            <a:r>
              <a:rPr lang="ru-RU" sz="2400" dirty="0">
                <a:latin typeface="Times New Roman"/>
                <a:ea typeface="Times New Roman"/>
                <a:cs typeface="Arial"/>
              </a:rPr>
              <a:t>) и миллиметр ртутного столба (мм </a:t>
            </a:r>
            <a:r>
              <a:rPr lang="ru-RU" sz="2400" dirty="0" err="1">
                <a:latin typeface="Times New Roman"/>
                <a:ea typeface="Times New Roman"/>
                <a:cs typeface="Arial"/>
              </a:rPr>
              <a:t>Hg</a:t>
            </a:r>
            <a:r>
              <a:rPr lang="ru-RU" sz="2400" dirty="0">
                <a:latin typeface="Times New Roman"/>
                <a:ea typeface="Times New Roman"/>
                <a:cs typeface="Arial"/>
              </a:rPr>
              <a:t>). 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400" dirty="0">
                <a:latin typeface="Times New Roman"/>
                <a:ea typeface="Times New Roman"/>
                <a:cs typeface="Arial"/>
              </a:rPr>
              <a:t>Французский  ученый Б. Паскаль  в  середине XVII века эмпирически установил закон, названный </a:t>
            </a: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законом Паскаля: </a:t>
            </a:r>
            <a:endParaRPr lang="ru-RU" sz="2400" dirty="0">
              <a:latin typeface="Times New Roman"/>
              <a:ea typeface="Times New Roman"/>
              <a:cs typeface="Arial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400" dirty="0">
                <a:highlight>
                  <a:srgbClr val="FFFF00"/>
                </a:highlight>
                <a:latin typeface="Times New Roman"/>
                <a:ea typeface="Times New Roman"/>
                <a:cs typeface="Arial"/>
              </a:rPr>
              <a:t>давление в жидкости или газе передается во всех направлениях одинаково и не зависит от ориентации площадки, на которую оно действует.</a:t>
            </a:r>
            <a:endParaRPr lang="ru-RU" sz="2400" dirty="0">
              <a:latin typeface="Times New Roman"/>
              <a:ea typeface="Times New Roman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150"/>
            <a:ext cx="7777163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349250"/>
            <a:ext cx="8208962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Для иллюстрации закона Паскаля на рисунке слева изображена небольшая прямоугольная призма, погруженная в жидкость.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Если предположить, что плотность материала призмы  равна плотности  жидкости, то призма должна находиться в жидкости в состоянии безразличного равновесия.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932363" y="3956050"/>
            <a:ext cx="410368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Это означает, что силы давления, действующие на  грани  призмы, должны быть уравновешены. </a:t>
            </a:r>
            <a:endParaRPr lang="ru-RU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895218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227013"/>
            <a:ext cx="80645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Это произойдет  только в том случае, если  давления, т. е. силы, действующие на единицу площади поверхности каждой грани, одинаковы: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Давление жидкости на дно или боковые стенки сосуда зависит от высоты столба жидкости. </a:t>
            </a:r>
            <a:endParaRPr lang="ru-RU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49"/>
          <p:cNvGraphicFramePr>
            <a:graphicFrameLocks noChangeAspect="1"/>
          </p:cNvGraphicFramePr>
          <p:nvPr/>
        </p:nvGraphicFramePr>
        <p:xfrm>
          <a:off x="3195638" y="1887538"/>
          <a:ext cx="2752725" cy="428625"/>
        </p:xfrm>
        <a:graphic>
          <a:graphicData uri="http://schemas.openxmlformats.org/presentationml/2006/ole">
            <p:oleObj spid="_x0000_s9286" name="Equation" r:id="rId3" imgW="2755900" imgH="431800" progId="">
              <p:embed/>
            </p:oleObj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5650" y="3429000"/>
            <a:ext cx="80645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Сила давления на дно цилиндрического сосуда высоты       и площади основания        равна весу столба жидкости         , где </a:t>
            </a:r>
            <a:r>
              <a:rPr lang="ru-RU" sz="2400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масса жидкости в сосуде, ρ – плотность жидкости.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Следовательно,</a:t>
            </a:r>
          </a:p>
        </p:txBody>
      </p:sp>
      <p:graphicFrame>
        <p:nvGraphicFramePr>
          <p:cNvPr id="7" name="Object 50"/>
          <p:cNvGraphicFramePr>
            <a:graphicFrameLocks noChangeAspect="1"/>
          </p:cNvGraphicFramePr>
          <p:nvPr/>
        </p:nvGraphicFramePr>
        <p:xfrm>
          <a:off x="8215313" y="3500438"/>
          <a:ext cx="266700" cy="323850"/>
        </p:xfrm>
        <a:graphic>
          <a:graphicData uri="http://schemas.openxmlformats.org/presentationml/2006/ole">
            <p:oleObj spid="_x0000_s9287" name="Equation" r:id="rId4" imgW="266584" imgH="330057" progId="">
              <p:embed/>
            </p:oleObj>
          </a:graphicData>
        </a:graphic>
      </p:graphicFrame>
      <p:graphicFrame>
        <p:nvGraphicFramePr>
          <p:cNvPr id="9" name="Object 51"/>
          <p:cNvGraphicFramePr>
            <a:graphicFrameLocks noChangeAspect="1"/>
          </p:cNvGraphicFramePr>
          <p:nvPr/>
        </p:nvGraphicFramePr>
        <p:xfrm>
          <a:off x="3857625" y="3929063"/>
          <a:ext cx="266700" cy="314325"/>
        </p:xfrm>
        <a:graphic>
          <a:graphicData uri="http://schemas.openxmlformats.org/presentationml/2006/ole">
            <p:oleObj spid="_x0000_s9288" name="Equation" r:id="rId5" imgW="266353" imgH="317087" progId="">
              <p:embed/>
            </p:oleObj>
          </a:graphicData>
        </a:graphic>
      </p:graphicFrame>
      <p:graphicFrame>
        <p:nvGraphicFramePr>
          <p:cNvPr id="11" name="Object 52"/>
          <p:cNvGraphicFramePr>
            <a:graphicFrameLocks noChangeAspect="1"/>
          </p:cNvGraphicFramePr>
          <p:nvPr/>
        </p:nvGraphicFramePr>
        <p:xfrm>
          <a:off x="8001000" y="4000500"/>
          <a:ext cx="542925" cy="314325"/>
        </p:xfrm>
        <a:graphic>
          <a:graphicData uri="http://schemas.openxmlformats.org/presentationml/2006/ole">
            <p:oleObj spid="_x0000_s9289" name="Equation" r:id="rId6" imgW="545626" imgH="317225" progId="">
              <p:embed/>
            </p:oleObj>
          </a:graphicData>
        </a:graphic>
      </p:graphicFrame>
      <p:graphicFrame>
        <p:nvGraphicFramePr>
          <p:cNvPr id="13" name="Object 53"/>
          <p:cNvGraphicFramePr>
            <a:graphicFrameLocks noChangeAspect="1"/>
          </p:cNvGraphicFramePr>
          <p:nvPr/>
        </p:nvGraphicFramePr>
        <p:xfrm>
          <a:off x="1357313" y="4357688"/>
          <a:ext cx="1428750" cy="400050"/>
        </p:xfrm>
        <a:graphic>
          <a:graphicData uri="http://schemas.openxmlformats.org/presentationml/2006/ole">
            <p:oleObj spid="_x0000_s9290" name="Equation" r:id="rId7" imgW="1422400" imgH="406400" progId="">
              <p:embed/>
            </p:oleObj>
          </a:graphicData>
        </a:graphic>
      </p:graphicFrame>
      <p:graphicFrame>
        <p:nvGraphicFramePr>
          <p:cNvPr id="15" name="Object 54"/>
          <p:cNvGraphicFramePr>
            <a:graphicFrameLocks noChangeAspect="1"/>
          </p:cNvGraphicFramePr>
          <p:nvPr/>
        </p:nvGraphicFramePr>
        <p:xfrm>
          <a:off x="3779838" y="5445125"/>
          <a:ext cx="2857500" cy="838200"/>
        </p:xfrm>
        <a:graphic>
          <a:graphicData uri="http://schemas.openxmlformats.org/presentationml/2006/ole">
            <p:oleObj spid="_x0000_s9291" name="Equation" r:id="rId8" imgW="2857500" imgH="838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1607</Words>
  <Application>Microsoft Office PowerPoint</Application>
  <PresentationFormat>Экран (4:3)</PresentationFormat>
  <Paragraphs>168</Paragraphs>
  <Slides>46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Тема Office</vt:lpstr>
      <vt:lpstr>Equation</vt:lpstr>
      <vt:lpstr>               Чувашский государственный университет Раритетная лаборатория физики   raritet.chuvsu.ru  Лекция 5   Основы  гидромеханики и аэромеханики.      Лекцию подготовил            доцент кафедры общей физики       Сорокин Геннадий Михайлович     2025 год</vt:lpstr>
      <vt:lpstr>Слайд 2</vt:lpstr>
      <vt:lpstr>Лекционные экспонаты  Переворачивание стакана с водой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Уравнение Бернулли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       Силы внутреннего трения возникают при перемещении одних слоёв жидкости относительно других. При этом более быстрый слой стремится увлечь за собой более медленный слой, действуя на него с некоторой силой  F.   </vt:lpstr>
      <vt:lpstr>Слайд 35</vt:lpstr>
      <vt:lpstr>Слайд 36</vt:lpstr>
      <vt:lpstr>         У некоторых  жидкостей  вязкость настолько велика, что применение уравнения Бернулли может привести  к качественно неверным результатам.   Например, при истечении вязкой жидкости через отверстие в стенке сосуда ее скорость может быть в десятки раз  меньше  рассчитанной по формуле Торричелли. Поэтому при расчетах движения жидкостей и газов используется уравнение Ньютона в виде дифференциального уравнения для импульса направленного движения слоев вязкой жидкости или газа.   </vt:lpstr>
      <vt:lpstr>Слайд 38</vt:lpstr>
      <vt:lpstr>Слайд 39</vt:lpstr>
      <vt:lpstr>Слайд 40</vt:lpstr>
      <vt:lpstr>Слайд 41</vt:lpstr>
      <vt:lpstr>Слайд 42</vt:lpstr>
      <vt:lpstr>Слайд 43</vt:lpstr>
      <vt:lpstr>                Появление турбулентности весьма существенно увеличивает лобовое сопротивление. В трубопроводе скорость турбулентного потока меньше скорости ламинарного потока при одинаковых перепадах давления. Но не всегда турбулентность плоха. В силу того что перемешивание при турбулентности очень значительно, теплообмен - охлаждение или нагревание агрегатов - происходит существенно интенсивнее; быстрее идёт распространение химических реакций. </vt:lpstr>
      <vt:lpstr>    Адрес сайта фильма про вязкость. Время просмотра фильма 9 минут. https://youtu.be/UopOZ13IybU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MF-300</cp:lastModifiedBy>
  <cp:revision>91</cp:revision>
  <dcterms:created xsi:type="dcterms:W3CDTF">2014-04-20T09:05:48Z</dcterms:created>
  <dcterms:modified xsi:type="dcterms:W3CDTF">2025-03-10T12:57:06Z</dcterms:modified>
</cp:coreProperties>
</file>